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u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2" name="Subtitlu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20" name="Substituent subsol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Dreptunghi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reptunghi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Dreptunghi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9" name="Schemă logică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ă logică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adială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Tor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ubstituent titl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stituent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24" name="Substituent dată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45687CD-6D50-405A-BF01-98AC56319A6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CC045FE-2CAF-47DA-82D1-082ED37C7BF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Dreptunghi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 smtClean="0"/>
              <a:t>Funcţii de uz general</a:t>
            </a:r>
            <a:br>
              <a:rPr lang="ro-RO" b="1" dirty="0" smtClean="0"/>
            </a:b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NVL(val1,val2)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vi-VN" dirty="0" smtClean="0"/>
              <a:t>funcţia returnează valoarea </a:t>
            </a:r>
            <a:r>
              <a:rPr lang="vi-VN" b="1" dirty="0"/>
              <a:t>val1</a:t>
            </a:r>
            <a:r>
              <a:rPr lang="vi-VN" dirty="0" smtClean="0"/>
              <a:t>, dacă aceasta este nenulă, iar dacă </a:t>
            </a:r>
            <a:r>
              <a:rPr lang="vi-VN" b="1" dirty="0"/>
              <a:t>val1</a:t>
            </a:r>
            <a:r>
              <a:rPr lang="vi-VN" dirty="0" smtClean="0"/>
              <a:t> este </a:t>
            </a:r>
            <a:r>
              <a:rPr lang="vi-VN" b="1" dirty="0"/>
              <a:t>NULL</a:t>
            </a:r>
            <a:r>
              <a:rPr lang="vi-VN" dirty="0" smtClean="0"/>
              <a:t> atunci va returna valoarea </a:t>
            </a:r>
            <a:r>
              <a:rPr lang="vi-VN" b="1" dirty="0"/>
              <a:t>val2</a:t>
            </a:r>
            <a:r>
              <a:rPr lang="vi-VN" dirty="0" smtClean="0"/>
              <a:t>. Funcţia </a:t>
            </a:r>
            <a:r>
              <a:rPr lang="vi-VN" b="1" dirty="0"/>
              <a:t>NVL</a:t>
            </a:r>
            <a:r>
              <a:rPr lang="vi-VN" dirty="0" smtClean="0"/>
              <a:t> poate lucra cu date de tip caracter, numeric sau dată calendaristică, însă este obligatoriu ca cele două valori să aibă acelaşi tip.</a:t>
            </a:r>
          </a:p>
          <a:p>
            <a:pPr>
              <a:buNone/>
            </a:pPr>
            <a:r>
              <a:rPr lang="vi-VN" b="1" dirty="0"/>
              <a:t>select first_name, commission_pct, NVL(commission_pct,0.8)</a:t>
            </a:r>
            <a:endParaRPr lang="vi-VN" dirty="0" smtClean="0"/>
          </a:p>
          <a:p>
            <a:pPr>
              <a:buNone/>
            </a:pPr>
            <a:r>
              <a:rPr lang="vi-VN" b="1" dirty="0"/>
              <a:t>from employees</a:t>
            </a:r>
            <a:endParaRPr lang="vi-VN" dirty="0" smtClean="0"/>
          </a:p>
          <a:p>
            <a:pPr>
              <a:buNone/>
            </a:pPr>
            <a:r>
              <a:rPr lang="vi-VN" b="1" dirty="0"/>
              <a:t>where employee_id between 140 and 150</a:t>
            </a:r>
            <a:endParaRPr lang="vi-V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NVL2(val1,val2,val3)</a:t>
            </a:r>
            <a:r>
              <a:rPr lang="ro-RO" dirty="0"/>
              <a:t> 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dacă valoarea </a:t>
            </a:r>
            <a:r>
              <a:rPr lang="ro-RO" b="1" dirty="0"/>
              <a:t>val1</a:t>
            </a:r>
            <a:r>
              <a:rPr lang="ro-RO" dirty="0" smtClean="0"/>
              <a:t> nu este nulă atunci funcţia va returna valoarea </a:t>
            </a:r>
            <a:r>
              <a:rPr lang="ro-RO" b="1" dirty="0"/>
              <a:t>val2</a:t>
            </a:r>
            <a:r>
              <a:rPr lang="ro-RO" dirty="0" smtClean="0"/>
              <a:t>, iar dacă </a:t>
            </a:r>
            <a:r>
              <a:rPr lang="ro-RO" b="1" dirty="0"/>
              <a:t>val1</a:t>
            </a:r>
            <a:r>
              <a:rPr lang="ro-RO" dirty="0" smtClean="0"/>
              <a:t> are valoarea </a:t>
            </a:r>
            <a:r>
              <a:rPr lang="ro-RO" b="1" dirty="0"/>
              <a:t>NULL</a:t>
            </a:r>
            <a:r>
              <a:rPr lang="ro-RO" dirty="0" smtClean="0"/>
              <a:t> atunci funcţia va returna valoarea </a:t>
            </a:r>
            <a:r>
              <a:rPr lang="ro-RO" b="1" dirty="0"/>
              <a:t>val3</a:t>
            </a:r>
            <a:r>
              <a:rPr lang="ro-RO" dirty="0"/>
              <a:t> </a:t>
            </a:r>
            <a:endParaRPr lang="en-US" dirty="0" smtClean="0"/>
          </a:p>
          <a:p>
            <a:pPr>
              <a:buNone/>
            </a:pPr>
            <a:r>
              <a:rPr lang="en-US" b="1" dirty="0"/>
              <a:t>select </a:t>
            </a:r>
            <a:r>
              <a:rPr lang="en-US" b="1" dirty="0" err="1"/>
              <a:t>first_name</a:t>
            </a:r>
            <a:r>
              <a:rPr lang="en-US" b="1" dirty="0"/>
              <a:t>, </a:t>
            </a:r>
            <a:r>
              <a:rPr lang="en-US" b="1" dirty="0" err="1"/>
              <a:t>commission_pct</a:t>
            </a:r>
            <a:r>
              <a:rPr lang="en-US" b="1" dirty="0"/>
              <a:t>, </a:t>
            </a:r>
            <a:endParaRPr lang="en-US" dirty="0" smtClean="0"/>
          </a:p>
          <a:p>
            <a:pPr>
              <a:buNone/>
            </a:pPr>
            <a:r>
              <a:rPr lang="en-US" b="1" dirty="0"/>
              <a:t> NVL2(</a:t>
            </a:r>
            <a:r>
              <a:rPr lang="en-US" b="1" dirty="0" err="1"/>
              <a:t>commission_pct,'ARE','NU</a:t>
            </a:r>
            <a:r>
              <a:rPr lang="en-US" b="1" dirty="0"/>
              <a:t> ARE')</a:t>
            </a:r>
            <a:endParaRPr lang="en-US" dirty="0" smtClean="0"/>
          </a:p>
          <a:p>
            <a:pPr>
              <a:buNone/>
            </a:pPr>
            <a:r>
              <a:rPr lang="en-US" b="1" dirty="0"/>
              <a:t>from employees where </a:t>
            </a:r>
            <a:r>
              <a:rPr lang="en-US" b="1" dirty="0" err="1"/>
              <a:t>employee_id</a:t>
            </a:r>
            <a:r>
              <a:rPr lang="en-US" b="1" dirty="0"/>
              <a:t> between 140 and 150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NULLIF(expr1,expr2)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o-RO" dirty="0" smtClean="0"/>
              <a:t>dacă cele două expresii sunt egale, funcţia returnează </a:t>
            </a:r>
            <a:r>
              <a:rPr lang="ro-RO" b="1" dirty="0"/>
              <a:t>NULL</a:t>
            </a:r>
            <a:r>
              <a:rPr lang="ro-RO" dirty="0" smtClean="0"/>
              <a:t>. Dacă valorile celor două expresii sunt diferite atunci funcţia va returna valoarea primei expresii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err="1"/>
              <a:t>employee_id</a:t>
            </a:r>
            <a:r>
              <a:rPr lang="en-US" b="1" dirty="0"/>
              <a:t>, </a:t>
            </a:r>
            <a:r>
              <a:rPr lang="en-US" b="1" dirty="0" err="1"/>
              <a:t>first_name</a:t>
            </a:r>
            <a:r>
              <a:rPr lang="en-US" b="1" dirty="0"/>
              <a:t>, </a:t>
            </a:r>
            <a:r>
              <a:rPr lang="en-US" b="1" dirty="0" err="1"/>
              <a:t>last_name</a:t>
            </a:r>
            <a:r>
              <a:rPr lang="en-US" b="1" dirty="0"/>
              <a:t>, </a:t>
            </a:r>
            <a:endParaRPr lang="en-US" dirty="0" smtClean="0"/>
          </a:p>
          <a:p>
            <a:pPr>
              <a:buNone/>
            </a:pPr>
            <a:r>
              <a:rPr lang="en-US" b="1" dirty="0"/>
              <a:t>     </a:t>
            </a:r>
            <a:r>
              <a:rPr lang="en-US" b="1" dirty="0" smtClean="0"/>
              <a:t>NULLIF(length(</a:t>
            </a:r>
            <a:r>
              <a:rPr lang="en-US" b="1" dirty="0" err="1" smtClean="0"/>
              <a:t>first_name</a:t>
            </a:r>
            <a:r>
              <a:rPr lang="en-US" b="1" dirty="0"/>
              <a:t>),length(</a:t>
            </a:r>
            <a:r>
              <a:rPr lang="en-US" b="1" dirty="0" err="1"/>
              <a:t>last_name</a:t>
            </a:r>
            <a:r>
              <a:rPr lang="en-US" b="1" dirty="0"/>
              <a:t>))</a:t>
            </a:r>
            <a:endParaRPr lang="en-US" dirty="0" smtClean="0"/>
          </a:p>
          <a:p>
            <a:pPr>
              <a:buNone/>
            </a:pPr>
            <a:r>
              <a:rPr lang="en-US" b="1" dirty="0"/>
              <a:t>from employees where </a:t>
            </a:r>
            <a:r>
              <a:rPr lang="en-US" b="1" dirty="0" err="1"/>
              <a:t>employee_id</a:t>
            </a:r>
            <a:r>
              <a:rPr lang="en-US" b="1" dirty="0"/>
              <a:t> between 103 and 142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COALESCE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  </a:t>
            </a:r>
            <a:r>
              <a:rPr lang="ro-RO" b="1" dirty="0"/>
              <a:t>COALESCE(expr1, expr2, ..., </a:t>
            </a:r>
            <a:r>
              <a:rPr lang="ro-RO" b="1" dirty="0" err="1"/>
              <a:t>exprn</a:t>
            </a:r>
            <a:r>
              <a:rPr lang="ro-RO" b="1" dirty="0"/>
              <a:t>)</a:t>
            </a:r>
            <a:r>
              <a:rPr lang="ro-RO" dirty="0" smtClean="0"/>
              <a:t> – funcţia returnează valoarea primei expresii nenule</a:t>
            </a:r>
            <a:endParaRPr lang="en-US" dirty="0" smtClean="0"/>
          </a:p>
          <a:p>
            <a:r>
              <a:rPr lang="ro-RO" b="1" dirty="0"/>
              <a:t>select </a:t>
            </a:r>
            <a:r>
              <a:rPr lang="ro-RO" b="1" dirty="0" err="1"/>
              <a:t>coalesce</a:t>
            </a:r>
            <a:r>
              <a:rPr lang="ro-RO" b="1" dirty="0"/>
              <a:t>(</a:t>
            </a:r>
            <a:r>
              <a:rPr lang="ro-RO" b="1" dirty="0" err="1"/>
              <a:t>null</a:t>
            </a:r>
            <a:r>
              <a:rPr lang="ro-RO" b="1" dirty="0"/>
              <a:t>, </a:t>
            </a:r>
            <a:r>
              <a:rPr lang="ro-RO" b="1" dirty="0" err="1"/>
              <a:t>null</a:t>
            </a:r>
            <a:r>
              <a:rPr lang="ro-RO" b="1" dirty="0"/>
              <a:t>, '33', 'test') </a:t>
            </a:r>
            <a:r>
              <a:rPr lang="ro-RO" b="1" dirty="0" err="1"/>
              <a:t>from</a:t>
            </a:r>
            <a:r>
              <a:rPr lang="ro-RO" b="1" dirty="0"/>
              <a:t> dual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b="1" dirty="0" smtClean="0"/>
              <a:t>Funcţii şi expresii condiţionale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/>
              <a:t>DECODE(expresie, val11, val12, val21, val22, ..., valn1, valn2, val</a:t>
            </a:r>
            <a:r>
              <a:rPr lang="ro-RO" b="1" dirty="0" smtClean="0"/>
              <a:t>)</a:t>
            </a:r>
            <a:endParaRPr lang="en-US" b="1" dirty="0" smtClean="0"/>
          </a:p>
          <a:p>
            <a:r>
              <a:rPr lang="ro-RO" dirty="0"/>
              <a:t>această compară valoarea expresiei cu valorile </a:t>
            </a:r>
            <a:r>
              <a:rPr lang="ro-RO" b="1" dirty="0"/>
              <a:t>val11</a:t>
            </a:r>
            <a:r>
              <a:rPr lang="ro-RO" dirty="0"/>
              <a:t>, </a:t>
            </a:r>
            <a:r>
              <a:rPr lang="ro-RO" b="1" dirty="0"/>
              <a:t>val21</a:t>
            </a:r>
            <a:r>
              <a:rPr lang="ro-RO" dirty="0"/>
              <a:t>, ..., </a:t>
            </a:r>
            <a:r>
              <a:rPr lang="ro-RO" b="1" dirty="0"/>
              <a:t>valn1</a:t>
            </a:r>
            <a:r>
              <a:rPr lang="ro-RO" dirty="0"/>
              <a:t>. Dacă valoarea expresiei este egală cu valoarea </a:t>
            </a:r>
            <a:r>
              <a:rPr lang="ro-RO" b="1" dirty="0"/>
              <a:t>vali1</a:t>
            </a:r>
            <a:r>
              <a:rPr lang="ro-RO" dirty="0"/>
              <a:t>, atunci funcţia va returna valoarea </a:t>
            </a:r>
            <a:r>
              <a:rPr lang="ro-RO" b="1" dirty="0"/>
              <a:t>vali2</a:t>
            </a:r>
            <a:r>
              <a:rPr lang="ro-RO" dirty="0"/>
              <a:t>. Dacă funcţia nu este egală cu nici una din valorile </a:t>
            </a:r>
            <a:r>
              <a:rPr lang="ro-RO" b="1" dirty="0"/>
              <a:t>vali1</a:t>
            </a:r>
            <a:r>
              <a:rPr lang="ro-RO" dirty="0"/>
              <a:t>, atunci funcţia va returna valoarea </a:t>
            </a:r>
            <a:r>
              <a:rPr lang="ro-RO" b="1" dirty="0"/>
              <a:t>val</a:t>
            </a:r>
            <a:r>
              <a:rPr lang="ro-RO" dirty="0"/>
              <a:t>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/>
              <a:t>1)</a:t>
            </a:r>
            <a:r>
              <a:rPr lang="vi-VN" b="1" dirty="0" smtClean="0">
                <a:solidFill>
                  <a:srgbClr val="FF0000"/>
                </a:solidFill>
              </a:rPr>
              <a:t>select </a:t>
            </a:r>
            <a:r>
              <a:rPr lang="vi-VN" b="1" dirty="0">
                <a:solidFill>
                  <a:srgbClr val="FF0000"/>
                </a:solidFill>
              </a:rPr>
              <a:t>DECODE('Maria' ,'Dana', 'Ea este Ana' ,</a:t>
            </a:r>
            <a:endParaRPr lang="vi-V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vi-VN" b="1" dirty="0">
                <a:solidFill>
                  <a:srgbClr val="FF0000"/>
                </a:solidFill>
              </a:rPr>
              <a:t>                       'Maria','Ea este Maria' ,</a:t>
            </a:r>
            <a:endParaRPr lang="vi-V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vi-VN" b="1" dirty="0">
                <a:solidFill>
                  <a:srgbClr val="FF0000"/>
                </a:solidFill>
              </a:rPr>
              <a:t>                       'Nu e nici Ana nici Maria</a:t>
            </a:r>
            <a:r>
              <a:rPr lang="vi-VN" b="1" dirty="0" smtClean="0">
                <a:solidFill>
                  <a:srgbClr val="FF0000"/>
                </a:solidFill>
              </a:rPr>
              <a:t>')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vi-VN" b="1" dirty="0" smtClean="0">
                <a:solidFill>
                  <a:srgbClr val="FF0000"/>
                </a:solidFill>
              </a:rPr>
              <a:t>from </a:t>
            </a:r>
            <a:r>
              <a:rPr lang="vi-VN" b="1" dirty="0">
                <a:solidFill>
                  <a:srgbClr val="FF0000"/>
                </a:solidFill>
              </a:rPr>
              <a:t>dual</a:t>
            </a:r>
            <a:endParaRPr lang="vi-V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vi-VN" dirty="0"/>
              <a:t>această comandă va afişa mesajul “</a:t>
            </a:r>
            <a:r>
              <a:rPr lang="vi-VN" b="1" dirty="0"/>
              <a:t>Ea este </a:t>
            </a:r>
            <a:r>
              <a:rPr lang="vi-VN" b="1" dirty="0" smtClean="0"/>
              <a:t>Maria</a:t>
            </a:r>
            <a:r>
              <a:rPr lang="vi-VN" dirty="0" smtClean="0"/>
              <a:t>”</a:t>
            </a:r>
            <a:r>
              <a:rPr lang="en-US" dirty="0" smtClean="0"/>
              <a:t> </a:t>
            </a:r>
            <a:r>
              <a:rPr lang="vi-VN" dirty="0" smtClean="0"/>
              <a:t>însă </a:t>
            </a:r>
            <a:r>
              <a:rPr lang="vi-VN" dirty="0"/>
              <a:t>următoarea comandă va afişa “</a:t>
            </a:r>
            <a:r>
              <a:rPr lang="vi-VN" b="1" dirty="0"/>
              <a:t>Nu e nici Ana nici Maria</a:t>
            </a:r>
            <a:r>
              <a:rPr lang="vi-VN" dirty="0" smtClean="0"/>
              <a:t>”.</a:t>
            </a:r>
            <a:endParaRPr lang="en-US" dirty="0" smtClean="0"/>
          </a:p>
          <a:p>
            <a:pPr>
              <a:buNone/>
            </a:pPr>
            <a:endParaRPr lang="vi-VN" dirty="0" smtClean="0"/>
          </a:p>
          <a:p>
            <a:pPr>
              <a:buNone/>
            </a:pPr>
            <a:r>
              <a:rPr lang="en-US" b="1" dirty="0" smtClean="0"/>
              <a:t>2)</a:t>
            </a:r>
            <a:r>
              <a:rPr lang="vi-VN" b="1" dirty="0" smtClean="0">
                <a:solidFill>
                  <a:srgbClr val="FF0000"/>
                </a:solidFill>
              </a:rPr>
              <a:t>select </a:t>
            </a:r>
            <a:r>
              <a:rPr lang="vi-VN" b="1" dirty="0">
                <a:solidFill>
                  <a:srgbClr val="FF0000"/>
                </a:solidFill>
              </a:rPr>
              <a:t>DECODE('Valeria' ,'Dana', 'Ea este Ana' ,</a:t>
            </a:r>
            <a:endParaRPr lang="vi-V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vi-VN" b="1" dirty="0">
                <a:solidFill>
                  <a:srgbClr val="FF0000"/>
                </a:solidFill>
              </a:rPr>
              <a:t>                       'Maria','Ea este Maria' ,</a:t>
            </a:r>
            <a:endParaRPr lang="vi-V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vi-VN" b="1" dirty="0">
                <a:solidFill>
                  <a:srgbClr val="FF0000"/>
                </a:solidFill>
              </a:rPr>
              <a:t>                       'Nu e nici Ana nici </a:t>
            </a:r>
            <a:r>
              <a:rPr lang="vi-VN" b="1" dirty="0" smtClean="0">
                <a:solidFill>
                  <a:srgbClr val="FF0000"/>
                </a:solidFill>
              </a:rPr>
              <a:t>Maria‘)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vi-VN" b="1" dirty="0" smtClean="0">
                <a:solidFill>
                  <a:srgbClr val="FF0000"/>
                </a:solidFill>
              </a:rPr>
              <a:t>from dual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Care </a:t>
            </a:r>
            <a:r>
              <a:rPr lang="en-US" b="1" dirty="0" err="1" smtClean="0"/>
              <a:t>este</a:t>
            </a:r>
            <a:r>
              <a:rPr lang="en-US" b="1" dirty="0" smtClean="0"/>
              <a:t> </a:t>
            </a:r>
            <a:r>
              <a:rPr lang="en-US" b="1" dirty="0" err="1" smtClean="0"/>
              <a:t>efectul</a:t>
            </a:r>
            <a:r>
              <a:rPr lang="en-US" b="1" dirty="0" smtClean="0"/>
              <a:t> </a:t>
            </a:r>
            <a:r>
              <a:rPr lang="en-US" b="1" dirty="0" err="1" smtClean="0"/>
              <a:t>exemplului</a:t>
            </a:r>
            <a:r>
              <a:rPr lang="en-US" b="1" dirty="0" smtClean="0"/>
              <a:t> de </a:t>
            </a:r>
            <a:r>
              <a:rPr lang="en-US" b="1" dirty="0" err="1" smtClean="0"/>
              <a:t>mai</a:t>
            </a:r>
            <a:r>
              <a:rPr lang="en-US" b="1" dirty="0" smtClean="0"/>
              <a:t> </a:t>
            </a:r>
            <a:r>
              <a:rPr lang="en-US" b="1" dirty="0" err="1" smtClean="0"/>
              <a:t>jos</a:t>
            </a:r>
            <a:r>
              <a:rPr lang="en-US" b="1" dirty="0" smtClean="0"/>
              <a:t>?</a:t>
            </a:r>
          </a:p>
          <a:p>
            <a:pPr lvl="1">
              <a:buNone/>
            </a:pPr>
            <a:r>
              <a:rPr lang="en-US" b="1" dirty="0">
                <a:solidFill>
                  <a:srgbClr val="FF0000"/>
                </a:solidFill>
              </a:rPr>
              <a:t>SELECT id, </a:t>
            </a:r>
            <a:r>
              <a:rPr lang="en-US" b="1" dirty="0" err="1">
                <a:solidFill>
                  <a:srgbClr val="FF0000"/>
                </a:solidFill>
              </a:rPr>
              <a:t>loc_type,rental_fee</a:t>
            </a:r>
            <a:r>
              <a:rPr lang="en-US" b="1" dirty="0">
                <a:solidFill>
                  <a:srgbClr val="FF0000"/>
                </a:solidFill>
              </a:rPr>
              <a:t>,</a:t>
            </a:r>
          </a:p>
          <a:p>
            <a:pPr lvl="1">
              <a:buNone/>
            </a:pPr>
            <a:r>
              <a:rPr lang="en-US" b="1" dirty="0">
                <a:solidFill>
                  <a:srgbClr val="FF0000"/>
                </a:solidFill>
              </a:rPr>
              <a:t>DECODE( </a:t>
            </a:r>
            <a:r>
              <a:rPr lang="en-US" b="1" dirty="0" err="1">
                <a:solidFill>
                  <a:srgbClr val="FF0000"/>
                </a:solidFill>
              </a:rPr>
              <a:t>loc_type</a:t>
            </a:r>
            <a:r>
              <a:rPr lang="en-US" b="1" dirty="0">
                <a:solidFill>
                  <a:srgbClr val="FF0000"/>
                </a:solidFill>
              </a:rPr>
              <a:t> ,'Private Home' , 'No Increase' ,</a:t>
            </a:r>
          </a:p>
          <a:p>
            <a:pPr lvl="1">
              <a:buNone/>
            </a:pPr>
            <a:r>
              <a:rPr lang="en-US" b="1" dirty="0">
                <a:solidFill>
                  <a:srgbClr val="FF0000"/>
                </a:solidFill>
              </a:rPr>
              <a:t>'Hotel', 'Increase 5%', </a:t>
            </a:r>
          </a:p>
          <a:p>
            <a:pPr lvl="1">
              <a:buNone/>
            </a:pPr>
            <a:r>
              <a:rPr lang="en-US" b="1" dirty="0" err="1">
                <a:solidFill>
                  <a:srgbClr val="FF0000"/>
                </a:solidFill>
              </a:rPr>
              <a:t>rental_fee</a:t>
            </a:r>
            <a:r>
              <a:rPr lang="en-US" b="1" dirty="0">
                <a:solidFill>
                  <a:srgbClr val="FF0000"/>
                </a:solidFill>
              </a:rPr>
              <a:t> )</a:t>
            </a:r>
          </a:p>
          <a:p>
            <a:pPr lvl="1">
              <a:buNone/>
            </a:pPr>
            <a:r>
              <a:rPr lang="en-US" b="1" dirty="0">
                <a:solidFill>
                  <a:srgbClr val="FF0000"/>
                </a:solidFill>
              </a:rPr>
              <a:t>AS "REVISED_FEES"</a:t>
            </a:r>
          </a:p>
          <a:p>
            <a:pPr lvl="1">
              <a:buNone/>
            </a:pPr>
            <a:r>
              <a:rPr lang="en-US" b="1" dirty="0">
                <a:solidFill>
                  <a:srgbClr val="FF0000"/>
                </a:solidFill>
              </a:rPr>
              <a:t>FROM </a:t>
            </a:r>
            <a:r>
              <a:rPr lang="en-US" b="1" dirty="0" err="1">
                <a:solidFill>
                  <a:srgbClr val="FF0000"/>
                </a:solidFill>
              </a:rPr>
              <a:t>d_venues</a:t>
            </a:r>
            <a:r>
              <a:rPr lang="en-US" b="1" dirty="0">
                <a:solidFill>
                  <a:srgbClr val="FF0000"/>
                </a:solidFill>
              </a:rPr>
              <a:t>;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vi-V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000100" y="1142984"/>
            <a:ext cx="7686700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b="1" dirty="0" smtClean="0"/>
              <a:t>CASE </a:t>
            </a:r>
            <a:r>
              <a:rPr lang="en-US" sz="1400" b="1" dirty="0" err="1" smtClean="0"/>
              <a:t>expr</a:t>
            </a:r>
            <a:r>
              <a:rPr lang="en-US" sz="1400" b="1" dirty="0" smtClean="0"/>
              <a:t> WHEN comparison_expr1 THEN return_expr1</a:t>
            </a:r>
          </a:p>
          <a:p>
            <a:pPr>
              <a:buNone/>
            </a:pPr>
            <a:r>
              <a:rPr lang="en-US" sz="1400" b="1" dirty="0" smtClean="0"/>
              <a:t>	[WHEN comparison_expr2 THEN return_expr2</a:t>
            </a:r>
          </a:p>
          <a:p>
            <a:pPr>
              <a:buNone/>
            </a:pPr>
            <a:r>
              <a:rPr lang="en-US" sz="1400" b="1" dirty="0" smtClean="0"/>
              <a:t>	WHEN </a:t>
            </a:r>
            <a:r>
              <a:rPr lang="en-US" sz="1400" b="1" dirty="0" err="1" smtClean="0"/>
              <a:t>comparison_exprn</a:t>
            </a:r>
            <a:r>
              <a:rPr lang="en-US" sz="1400" b="1" dirty="0" smtClean="0"/>
              <a:t> THEN </a:t>
            </a:r>
            <a:r>
              <a:rPr lang="en-US" sz="1400" b="1" dirty="0" err="1" smtClean="0"/>
              <a:t>return_exprn</a:t>
            </a:r>
            <a:endParaRPr lang="en-US" sz="1400" b="1" dirty="0" smtClean="0"/>
          </a:p>
          <a:p>
            <a:pPr>
              <a:buNone/>
            </a:pPr>
            <a:r>
              <a:rPr lang="en-US" sz="1400" b="1" dirty="0" smtClean="0"/>
              <a:t>	ELSE </a:t>
            </a:r>
            <a:r>
              <a:rPr lang="en-US" sz="1400" b="1" dirty="0" err="1" smtClean="0"/>
              <a:t>else_expr</a:t>
            </a:r>
            <a:r>
              <a:rPr lang="en-US" sz="1400" b="1" dirty="0" smtClean="0"/>
              <a:t>]</a:t>
            </a:r>
          </a:p>
          <a:p>
            <a:pPr>
              <a:buNone/>
            </a:pPr>
            <a:r>
              <a:rPr lang="en-US" sz="1400" b="1" dirty="0" smtClean="0"/>
              <a:t>END</a:t>
            </a:r>
          </a:p>
          <a:p>
            <a:pPr>
              <a:buNone/>
            </a:pPr>
            <a:r>
              <a:rPr lang="en-US" sz="1400" dirty="0" smtClean="0"/>
              <a:t>C</a:t>
            </a:r>
            <a:r>
              <a:rPr lang="vi-VN" sz="1400" dirty="0" smtClean="0"/>
              <a:t>omenzi</a:t>
            </a:r>
            <a:r>
              <a:rPr lang="en-US" sz="1400" dirty="0" smtClean="0"/>
              <a:t>le</a:t>
            </a:r>
            <a:r>
              <a:rPr lang="vi-VN" sz="1400" dirty="0" smtClean="0"/>
              <a:t> de mai sus por fi transcrise cu ajutorul funcţiei </a:t>
            </a:r>
            <a:r>
              <a:rPr lang="vi-VN" sz="1400" b="1" dirty="0" smtClean="0"/>
              <a:t>CASE</a:t>
            </a:r>
            <a:r>
              <a:rPr lang="vi-VN" sz="1400" dirty="0" smtClean="0"/>
              <a:t> astfel:</a:t>
            </a:r>
          </a:p>
          <a:p>
            <a:pPr>
              <a:buNone/>
            </a:pPr>
            <a:r>
              <a:rPr lang="en-US" sz="1400" b="1" dirty="0" smtClean="0"/>
              <a:t>1)</a:t>
            </a:r>
            <a:r>
              <a:rPr lang="vi-VN" sz="1400" b="1" dirty="0" smtClean="0"/>
              <a:t>select CASE 'Maria' </a:t>
            </a:r>
            <a:endParaRPr lang="vi-VN" sz="1400" dirty="0" smtClean="0"/>
          </a:p>
          <a:p>
            <a:pPr>
              <a:buNone/>
            </a:pPr>
            <a:r>
              <a:rPr lang="vi-VN" sz="1400" b="1" dirty="0" smtClean="0"/>
              <a:t>        WHEN 'Dana' THEN 'Ea este Ana'</a:t>
            </a:r>
            <a:endParaRPr lang="vi-VN" sz="1400" dirty="0" smtClean="0"/>
          </a:p>
          <a:p>
            <a:pPr>
              <a:buNone/>
            </a:pPr>
            <a:r>
              <a:rPr lang="vi-VN" sz="1400" b="1" dirty="0" smtClean="0"/>
              <a:t>        WHEN 'Maria' THEN 'Ea este Maria'</a:t>
            </a:r>
            <a:endParaRPr lang="vi-VN" sz="1400" dirty="0" smtClean="0"/>
          </a:p>
          <a:p>
            <a:pPr>
              <a:buNone/>
            </a:pPr>
            <a:r>
              <a:rPr lang="vi-VN" sz="1400" b="1" dirty="0" smtClean="0"/>
              <a:t>        ELSE 'Nu e nici Ana nici Maria'</a:t>
            </a:r>
            <a:endParaRPr lang="vi-VN" sz="1400" dirty="0" smtClean="0"/>
          </a:p>
          <a:p>
            <a:pPr>
              <a:buNone/>
            </a:pPr>
            <a:r>
              <a:rPr lang="vi-VN" sz="1400" b="1" dirty="0" smtClean="0"/>
              <a:t>       END</a:t>
            </a:r>
            <a:endParaRPr lang="vi-VN" sz="1400" dirty="0" smtClean="0"/>
          </a:p>
          <a:p>
            <a:pPr>
              <a:buNone/>
            </a:pPr>
            <a:r>
              <a:rPr lang="vi-VN" sz="1400" b="1" dirty="0" smtClean="0"/>
              <a:t>from dual</a:t>
            </a:r>
            <a:endParaRPr lang="vi-VN" sz="1400" dirty="0" smtClean="0"/>
          </a:p>
          <a:p>
            <a:pPr>
              <a:buNone/>
            </a:pPr>
            <a:r>
              <a:rPr lang="vi-VN" sz="1400" b="1" dirty="0" smtClean="0"/>
              <a:t> </a:t>
            </a:r>
            <a:r>
              <a:rPr lang="en-US" sz="1400" b="1" dirty="0" smtClean="0"/>
              <a:t>2)</a:t>
            </a:r>
            <a:r>
              <a:rPr lang="vi-VN" sz="1400" b="1" dirty="0" smtClean="0"/>
              <a:t>select CASE 'Valeria' </a:t>
            </a:r>
            <a:endParaRPr lang="vi-VN" sz="1400" dirty="0" smtClean="0"/>
          </a:p>
          <a:p>
            <a:pPr>
              <a:buNone/>
            </a:pPr>
            <a:r>
              <a:rPr lang="vi-VN" sz="1400" b="1" dirty="0" smtClean="0"/>
              <a:t>        WHEN 'Dana' THEN 'Ea este Ana'</a:t>
            </a:r>
            <a:endParaRPr lang="vi-VN" sz="1400" dirty="0" smtClean="0"/>
          </a:p>
          <a:p>
            <a:pPr>
              <a:buNone/>
            </a:pPr>
            <a:r>
              <a:rPr lang="vi-VN" sz="1400" b="1" dirty="0" smtClean="0"/>
              <a:t>        WHEN 'Maria' THEN 'Ea este Maria'</a:t>
            </a:r>
            <a:endParaRPr lang="vi-VN" sz="1400" dirty="0" smtClean="0"/>
          </a:p>
          <a:p>
            <a:pPr>
              <a:buNone/>
            </a:pPr>
            <a:r>
              <a:rPr lang="vi-VN" sz="1400" b="1" dirty="0" smtClean="0"/>
              <a:t>        ELSE 'Nu e nici Ana nici Maria'</a:t>
            </a:r>
            <a:endParaRPr lang="vi-VN" sz="1400" dirty="0" smtClean="0"/>
          </a:p>
          <a:p>
            <a:pPr>
              <a:buNone/>
            </a:pPr>
            <a:r>
              <a:rPr lang="vi-VN" sz="1400" b="1" dirty="0" smtClean="0"/>
              <a:t>       END</a:t>
            </a:r>
          </a:p>
          <a:p>
            <a:pPr>
              <a:buNone/>
            </a:pPr>
            <a:r>
              <a:rPr lang="vi-VN" sz="1400" b="1" dirty="0" smtClean="0"/>
              <a:t>from dual</a:t>
            </a:r>
            <a:endParaRPr lang="vi-VN" sz="1400" dirty="0" smtClean="0"/>
          </a:p>
          <a:p>
            <a:pPr>
              <a:buNone/>
            </a:pPr>
            <a:endParaRPr lang="en-US" sz="3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 smtClean="0"/>
              <a:t>3)</a:t>
            </a:r>
            <a:r>
              <a:rPr lang="en-US" sz="1800" b="1" dirty="0" smtClean="0"/>
              <a:t> </a:t>
            </a:r>
            <a:r>
              <a:rPr lang="en-US" b="1" dirty="0" smtClean="0"/>
              <a:t>SELECT id, </a:t>
            </a:r>
            <a:r>
              <a:rPr lang="en-US" b="1" dirty="0" err="1" smtClean="0"/>
              <a:t>loc_type,rental_fee</a:t>
            </a:r>
            <a:r>
              <a:rPr lang="en-US" b="1" dirty="0" smtClean="0"/>
              <a:t>,</a:t>
            </a:r>
          </a:p>
          <a:p>
            <a:pPr>
              <a:buNone/>
            </a:pPr>
            <a:r>
              <a:rPr lang="en-US" b="1" dirty="0" smtClean="0"/>
              <a:t>CASE </a:t>
            </a:r>
            <a:r>
              <a:rPr lang="en-US" b="1" dirty="0" err="1" smtClean="0"/>
              <a:t>loc_type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WHEN 'Private Home' THEN 'No Increase' </a:t>
            </a:r>
          </a:p>
          <a:p>
            <a:pPr>
              <a:buNone/>
            </a:pPr>
            <a:r>
              <a:rPr lang="en-US" b="1" dirty="0" smtClean="0"/>
              <a:t>WHEN 'Hotel' THEN 'Increase 5%' </a:t>
            </a:r>
          </a:p>
          <a:p>
            <a:pPr>
              <a:buNone/>
            </a:pPr>
            <a:r>
              <a:rPr lang="en-US" b="1" dirty="0" smtClean="0"/>
              <a:t>ELSE </a:t>
            </a:r>
            <a:r>
              <a:rPr lang="en-US" b="1" dirty="0" err="1" smtClean="0"/>
              <a:t>rental_fee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END AS "REVISED_FEES"</a:t>
            </a:r>
          </a:p>
          <a:p>
            <a:pPr>
              <a:buNone/>
            </a:pPr>
            <a:r>
              <a:rPr lang="en-US" b="1" dirty="0" smtClean="0"/>
              <a:t>FROM </a:t>
            </a:r>
            <a:r>
              <a:rPr lang="en-US" b="1" dirty="0" err="1" smtClean="0"/>
              <a:t>d_venues</a:t>
            </a:r>
            <a:r>
              <a:rPr lang="en-US" b="1" dirty="0" smtClean="0"/>
              <a:t>;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țiu">
  <a:themeElements>
    <a:clrScheme name="Solstițiu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țiu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țiu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</TotalTime>
  <Words>401</Words>
  <Application>Microsoft Office PowerPoint</Application>
  <PresentationFormat>Expunere pe ecran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0" baseType="lpstr">
      <vt:lpstr>Solstițiu</vt:lpstr>
      <vt:lpstr>Funcţii de uz general </vt:lpstr>
      <vt:lpstr>NVL(val1,val2)</vt:lpstr>
      <vt:lpstr>NVL2(val1,val2,val3) </vt:lpstr>
      <vt:lpstr>NULLIF(expr1,expr2)</vt:lpstr>
      <vt:lpstr>COALESCE</vt:lpstr>
      <vt:lpstr>Funcţii şi expresii condiţionale</vt:lpstr>
      <vt:lpstr>Diapozitivul 7</vt:lpstr>
      <vt:lpstr>CASE </vt:lpstr>
      <vt:lpstr>Diapozitivul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Funcţii de uz general </dc:title>
  <dc:creator>User</dc:creator>
  <cp:lastModifiedBy>User</cp:lastModifiedBy>
  <cp:revision>3</cp:revision>
  <dcterms:created xsi:type="dcterms:W3CDTF">2013-02-14T20:28:41Z</dcterms:created>
  <dcterms:modified xsi:type="dcterms:W3CDTF">2013-02-14T20:41:49Z</dcterms:modified>
</cp:coreProperties>
</file>